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1"/>
  </p:notesMasterIdLst>
  <p:sldIdLst>
    <p:sldId id="274" r:id="rId2"/>
    <p:sldId id="278" r:id="rId3"/>
    <p:sldId id="279" r:id="rId4"/>
    <p:sldId id="293" r:id="rId5"/>
    <p:sldId id="304" r:id="rId6"/>
    <p:sldId id="322" r:id="rId7"/>
    <p:sldId id="306" r:id="rId8"/>
    <p:sldId id="323" r:id="rId9"/>
    <p:sldId id="307" r:id="rId10"/>
    <p:sldId id="308" r:id="rId11"/>
    <p:sldId id="294" r:id="rId12"/>
    <p:sldId id="310" r:id="rId13"/>
    <p:sldId id="311" r:id="rId14"/>
    <p:sldId id="324" r:id="rId15"/>
    <p:sldId id="314" r:id="rId16"/>
    <p:sldId id="313" r:id="rId17"/>
    <p:sldId id="312" r:id="rId18"/>
    <p:sldId id="325" r:id="rId19"/>
    <p:sldId id="315" r:id="rId20"/>
    <p:sldId id="326" r:id="rId21"/>
    <p:sldId id="316" r:id="rId22"/>
    <p:sldId id="296" r:id="rId23"/>
    <p:sldId id="261" r:id="rId24"/>
    <p:sldId id="320" r:id="rId25"/>
    <p:sldId id="319" r:id="rId26"/>
    <p:sldId id="260" r:id="rId27"/>
    <p:sldId id="265" r:id="rId28"/>
    <p:sldId id="271" r:id="rId29"/>
    <p:sldId id="277" r:id="rId30"/>
    <p:sldId id="270" r:id="rId31"/>
    <p:sldId id="257" r:id="rId32"/>
    <p:sldId id="327" r:id="rId33"/>
    <p:sldId id="328" r:id="rId34"/>
    <p:sldId id="259" r:id="rId35"/>
    <p:sldId id="262" r:id="rId36"/>
    <p:sldId id="284" r:id="rId37"/>
    <p:sldId id="330" r:id="rId38"/>
    <p:sldId id="329" r:id="rId39"/>
    <p:sldId id="276" r:id="rId40"/>
    <p:sldId id="331" r:id="rId41"/>
    <p:sldId id="332" r:id="rId42"/>
    <p:sldId id="333" r:id="rId43"/>
    <p:sldId id="303" r:id="rId44"/>
    <p:sldId id="334" r:id="rId45"/>
    <p:sldId id="336" r:id="rId46"/>
    <p:sldId id="335" r:id="rId47"/>
    <p:sldId id="337" r:id="rId48"/>
    <p:sldId id="321" r:id="rId49"/>
    <p:sldId id="29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76" d="100"/>
          <a:sy n="76" d="100"/>
        </p:scale>
        <p:origin x="-306" y="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3FE8A-E52E-489B-99A9-08ADA4EF1A23}" type="datetimeFigureOut">
              <a:rPr lang="ru-RU" smtClean="0"/>
              <a:t>01.04.2016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84FBF-D6C2-4E85-ADC7-B335E0E31B3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36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84FBF-D6C2-4E85-ADC7-B335E0E31B3D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73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gif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996952"/>
            <a:ext cx="7406640" cy="2075122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/>
              <a:t>МКДОУ д\с №4г. Заволжска.</a:t>
            </a:r>
            <a:br>
              <a:rPr lang="ru-RU" sz="3200" dirty="0" smtClean="0"/>
            </a:br>
            <a:r>
              <a:rPr lang="ru-RU" sz="3200" dirty="0" smtClean="0"/>
              <a:t>2-я младшая группа « Непоседы»</a:t>
            </a:r>
            <a:br>
              <a:rPr lang="ru-RU" sz="3200" dirty="0" smtClean="0"/>
            </a:br>
            <a:r>
              <a:rPr lang="ru-RU" sz="3200" dirty="0" smtClean="0"/>
              <a:t>Воспитатель: Заборова Юлия Сергеевна. 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subTitle" idx="1"/>
          </p:nvPr>
        </p:nvSpPr>
        <p:spPr>
          <a:xfrm>
            <a:off x="1115616" y="548680"/>
            <a:ext cx="6912768" cy="2376264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Создание условий для поддержки детской инициативы и творчества детей.</a:t>
            </a:r>
          </a:p>
        </p:txBody>
      </p:sp>
      <p:pic>
        <p:nvPicPr>
          <p:cNvPr id="3" name="Рисунок 2" descr="Рисунок1"/>
          <p:cNvPicPr/>
          <p:nvPr/>
        </p:nvPicPr>
        <p:blipFill>
          <a:blip r:embed="rId2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5072074"/>
            <a:ext cx="1000132" cy="156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67744" y="332656"/>
            <a:ext cx="5303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Игровая деятельность детей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9" y="1012406"/>
            <a:ext cx="4214842" cy="31611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81325"/>
            <a:ext cx="3783470" cy="50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1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191" y="274638"/>
            <a:ext cx="853680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Познавательно – исследовательская </a:t>
            </a:r>
            <a:br>
              <a:rPr lang="ru-RU" dirty="0" smtClean="0"/>
            </a:br>
            <a:r>
              <a:rPr lang="ru-RU" dirty="0" smtClean="0"/>
              <a:t>деятельность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696744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8" y="1556792"/>
            <a:ext cx="4499992" cy="33749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191" y="274638"/>
            <a:ext cx="853680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Познавательно – исследовательская деятельность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121696"/>
            <a:ext cx="3648405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97" y="836712"/>
            <a:ext cx="2622871" cy="34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9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0013"/>
            <a:ext cx="3291830" cy="43891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404664"/>
            <a:ext cx="3078342" cy="410445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191" y="274638"/>
            <a:ext cx="853680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Познавательно – исследовательская </a:t>
            </a:r>
            <a:br>
              <a:rPr lang="ru-RU" dirty="0" smtClean="0"/>
            </a:br>
            <a:r>
              <a:rPr lang="ru-RU" dirty="0" smtClean="0"/>
              <a:t>деятельность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84663"/>
            <a:ext cx="3147814" cy="41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36544"/>
            <a:ext cx="5292080" cy="396906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191" y="274638"/>
            <a:ext cx="853680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Познавательно – исследовательская </a:t>
            </a:r>
            <a:br>
              <a:rPr lang="ru-RU" dirty="0" smtClean="0"/>
            </a:br>
            <a:r>
              <a:rPr lang="ru-RU" dirty="0" smtClean="0"/>
              <a:t>деятельность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191" y="274638"/>
            <a:ext cx="853680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Познавательно – исследовательская </a:t>
            </a:r>
            <a:br>
              <a:rPr lang="ru-RU" dirty="0" smtClean="0"/>
            </a:br>
            <a:r>
              <a:rPr lang="ru-RU" dirty="0" smtClean="0"/>
              <a:t>деятельность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520046"/>
            <a:ext cx="4716016" cy="3537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16" y="3060580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191" y="274638"/>
            <a:ext cx="518894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Конструктивная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деятельность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3147814" cy="41970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6332"/>
            <a:ext cx="2787774" cy="3717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41580"/>
            <a:ext cx="259228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3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856"/>
            <a:ext cx="4214842" cy="316113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92080" y="-234109"/>
            <a:ext cx="3851920" cy="21462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                                       Конструктивная</a:t>
            </a:r>
            <a:br>
              <a:rPr lang="ru-RU" dirty="0" smtClean="0"/>
            </a:br>
            <a:r>
              <a:rPr lang="ru-RU" dirty="0" smtClean="0"/>
              <a:t>                                    деятельность.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548680"/>
            <a:ext cx="38344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5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191" y="274638"/>
            <a:ext cx="8536809" cy="26726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                                 Конструктивная</a:t>
            </a:r>
            <a:br>
              <a:rPr lang="ru-RU" dirty="0" smtClean="0"/>
            </a:br>
            <a:r>
              <a:rPr lang="ru-RU" dirty="0" smtClean="0"/>
              <a:t>                                    деятельность.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1" y="332656"/>
            <a:ext cx="4091947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67" y="3212976"/>
            <a:ext cx="4343467" cy="32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5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1" y="1044329"/>
            <a:ext cx="6372200" cy="47791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1" y="274638"/>
            <a:ext cx="745232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                       </a:t>
            </a:r>
            <a:br>
              <a:rPr lang="ru-RU" dirty="0" smtClean="0"/>
            </a:br>
            <a:r>
              <a:rPr lang="ru-RU" dirty="0" smtClean="0"/>
              <a:t>                                     Художественная </a:t>
            </a:r>
            <a:br>
              <a:rPr lang="ru-RU" dirty="0" smtClean="0"/>
            </a:br>
            <a:r>
              <a:rPr lang="ru-RU" dirty="0" smtClean="0"/>
              <a:t>                                    деятельность.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700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9808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Условия организации развивающей среды:</a:t>
            </a:r>
            <a:br>
              <a:rPr lang="ru-RU" sz="3200" b="1" dirty="0">
                <a:solidFill>
                  <a:schemeClr val="tx1"/>
                </a:solidFill>
              </a:rPr>
            </a:b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75656" y="1196752"/>
            <a:ext cx="7498080" cy="5544616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400" dirty="0"/>
              <a:t>предметно-развивающая среда должна быть разнообразна по своему содержанию;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/>
              <a:t>образовательная и  игровая среда, должна стимулировать развитие поисково-познавательной деятельности детей;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/>
              <a:t>содержание развивающей среды должно учитывать индивидуальные особенности и интересы детей конкретной группы;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/>
              <a:t>родители должны быть в курсе всего что происходит в жизни ребенка: чем он занимался, что нового узнал, чем ему нужно помочь в поиске нового  и т.д. </a:t>
            </a:r>
          </a:p>
          <a:p>
            <a:pPr algn="just"/>
            <a:endParaRPr lang="ru-RU" sz="2400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1" y="274638"/>
            <a:ext cx="745232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                       </a:t>
            </a:r>
            <a:br>
              <a:rPr lang="ru-RU" dirty="0" smtClean="0"/>
            </a:br>
            <a:r>
              <a:rPr lang="ru-RU" dirty="0" smtClean="0"/>
              <a:t>                                     Художественная </a:t>
            </a:r>
            <a:br>
              <a:rPr lang="ru-RU" dirty="0" smtClean="0"/>
            </a:br>
            <a:r>
              <a:rPr lang="ru-RU" dirty="0" smtClean="0"/>
              <a:t>                                    деятельность.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95" y="188640"/>
            <a:ext cx="3435846" cy="4581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41" y="1700808"/>
            <a:ext cx="3867825" cy="2900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18" y="4217229"/>
            <a:ext cx="4427984" cy="248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191" y="274638"/>
            <a:ext cx="8536809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                       </a:t>
            </a:r>
            <a:br>
              <a:rPr lang="ru-RU" dirty="0" smtClean="0"/>
            </a:br>
            <a:r>
              <a:rPr lang="ru-RU" dirty="0" smtClean="0"/>
              <a:t>                                     Художественная </a:t>
            </a:r>
            <a:br>
              <a:rPr lang="ru-RU" dirty="0" smtClean="0"/>
            </a:br>
            <a:r>
              <a:rPr lang="ru-RU" dirty="0" smtClean="0"/>
              <a:t>                                    деятельность.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566770" cy="2675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31" y="4068692"/>
            <a:ext cx="3515883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82" y="195814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3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Художественная  деятельность.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6" y="1196752"/>
            <a:ext cx="4355976" cy="3266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14620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«Наше творчество» выставки.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3379713" cy="2534785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68701"/>
            <a:ext cx="4091947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6" y="3903181"/>
            <a:ext cx="3707904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Трудовая деятельность.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23258"/>
            <a:ext cx="4860032" cy="3645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8" y="1340768"/>
            <a:ext cx="3157503" cy="421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Трудовая деятельность.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3543858" cy="4725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343584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2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Минипортфолио</a:t>
            </a:r>
            <a:br>
              <a:rPr lang="ru-RU" sz="2800" dirty="0" smtClean="0"/>
            </a:br>
            <a:r>
              <a:rPr lang="ru-RU" sz="2800" dirty="0" smtClean="0"/>
              <a:t>на кабинке ребенка с кармашками для индивидуальных заданий.</a:t>
            </a:r>
            <a:endParaRPr lang="ru-RU" sz="2800" dirty="0"/>
          </a:p>
        </p:txBody>
      </p:sp>
      <p:pic>
        <p:nvPicPr>
          <p:cNvPr id="9" name="Рисунок 8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1148"/>
            <a:ext cx="3600450" cy="4800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08920"/>
            <a:ext cx="4932040" cy="369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«Домик настроения»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964" y="1877452"/>
            <a:ext cx="4293468" cy="322010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3291830" cy="4389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Авторские папки детей с рисунками и аппликациями.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2920" y="1707920"/>
            <a:ext cx="4036328" cy="359005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63316"/>
            <a:ext cx="3995936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достижения! </a:t>
            </a:r>
            <a:br>
              <a:rPr lang="ru-RU" dirty="0" smtClean="0"/>
            </a:br>
            <a:r>
              <a:rPr lang="ru-RU" dirty="0" smtClean="0"/>
              <a:t>Звезда недели!</a:t>
            </a:r>
            <a:endParaRPr lang="ru-RU" dirty="0"/>
          </a:p>
        </p:txBody>
      </p:sp>
      <p:pic>
        <p:nvPicPr>
          <p:cNvPr id="11" name="Рисунок 10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72" y="1524000"/>
            <a:ext cx="3498056" cy="4664075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22" y="1524000"/>
            <a:ext cx="3498056" cy="4664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692696"/>
            <a:ext cx="7498080" cy="2362274"/>
          </a:xfrm>
        </p:spPr>
        <p:txBody>
          <a:bodyPr>
            <a:noAutofit/>
          </a:bodyPr>
          <a:lstStyle/>
          <a:p>
            <a:pPr lvl="0"/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Принципы</a:t>
            </a:r>
            <a:r>
              <a:rPr lang="ru-RU" sz="3200" b="1" dirty="0">
                <a:solidFill>
                  <a:schemeClr val="tx1"/>
                </a:solidFill>
              </a:rPr>
              <a:t>: 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2800" u="sng" dirty="0">
                <a:solidFill>
                  <a:schemeClr val="tx1"/>
                </a:solidFill>
              </a:rPr>
              <a:t>Деятельности</a:t>
            </a:r>
            <a:r>
              <a:rPr lang="ru-RU" sz="2800" dirty="0">
                <a:solidFill>
                  <a:schemeClr val="tx1"/>
                </a:solidFill>
              </a:rPr>
              <a:t> - стимулирование детей на активный поиск новых знаний в совместной деятельности с взрослым, в игре и в самостоятельной деятельности.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u="sng" dirty="0">
                <a:solidFill>
                  <a:schemeClr val="tx1"/>
                </a:solidFill>
              </a:rPr>
              <a:t>Вариативности</a:t>
            </a:r>
            <a:r>
              <a:rPr lang="ru-RU" sz="2800" dirty="0">
                <a:solidFill>
                  <a:schemeClr val="tx1"/>
                </a:solidFill>
              </a:rPr>
              <a:t> - предоставление ребенку возможности для оптимального самовыражения через осуществление права выбора, самостоятельного выхода из проблемной ситуации.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u="sng" dirty="0">
                <a:solidFill>
                  <a:schemeClr val="tx1"/>
                </a:solidFill>
              </a:rPr>
              <a:t>Креативности</a:t>
            </a:r>
            <a:r>
              <a:rPr lang="ru-RU" sz="2800" dirty="0">
                <a:solidFill>
                  <a:schemeClr val="tx1"/>
                </a:solidFill>
              </a:rPr>
              <a:t> - создание ситуаций, в которых ребенок может реализовать свой творческий потенциал через совместную и индивидуальную деятельность.</a:t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1331640" y="3429000"/>
            <a:ext cx="7498080" cy="32053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/>
              <a:t>       </a:t>
            </a:r>
            <a:endParaRPr lang="ru-RU" sz="2400" dirty="0"/>
          </a:p>
        </p:txBody>
      </p:sp>
      <p:pic>
        <p:nvPicPr>
          <p:cNvPr id="6" name="Рисунок 5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38420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Поздравление к дню рождения!</a:t>
            </a:r>
            <a:endParaRPr lang="ru-RU" dirty="0"/>
          </a:p>
        </p:txBody>
      </p:sp>
      <p:pic>
        <p:nvPicPr>
          <p:cNvPr id="6" name="Рисунок 5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14478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498080" cy="1143000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/>
              <a:t>Ребенок переворачивает картинку со своей фотографией, когда приходит в детский сад.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5"/>
            <a:ext cx="3384376" cy="4512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84850"/>
            <a:ext cx="3456384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64704"/>
            <a:ext cx="4227934" cy="563724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Театральный центр.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39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48492"/>
            <a:ext cx="4299942" cy="573325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Центр «</a:t>
            </a:r>
            <a:r>
              <a:rPr lang="ru-RU" dirty="0"/>
              <a:t>Н</a:t>
            </a:r>
            <a:r>
              <a:rPr lang="ru-RU" dirty="0" smtClean="0"/>
              <a:t>аряжайка»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18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Первая буква имени ребёнка на стульях и стол с цифрами.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3523729" cy="264279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98918"/>
            <a:ext cx="4788024" cy="3591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«Мы все съели на обед»!</a:t>
            </a:r>
            <a:endParaRPr lang="ru-RU" sz="3600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45124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196752"/>
            <a:ext cx="4128458" cy="309634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23925"/>
            <a:ext cx="4891881" cy="366891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-243408"/>
            <a:ext cx="3191295" cy="3317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16632"/>
            <a:ext cx="6273944" cy="1143000"/>
          </a:xfrm>
        </p:spPr>
        <p:txBody>
          <a:bodyPr/>
          <a:lstStyle/>
          <a:p>
            <a:r>
              <a:rPr lang="ru-RU" dirty="0" smtClean="0"/>
              <a:t>Книжный уголок.</a:t>
            </a:r>
            <a:endParaRPr lang="ru-RU" dirty="0"/>
          </a:p>
        </p:txBody>
      </p:sp>
      <p:pic>
        <p:nvPicPr>
          <p:cNvPr id="7" name="Рисунок 6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416491" cy="3312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5" t="-3950" r="-9147" b="-3950"/>
          <a:stretch/>
        </p:blipFill>
        <p:spPr>
          <a:xfrm>
            <a:off x="4860032" y="1161718"/>
            <a:ext cx="3816424" cy="5088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16632"/>
            <a:ext cx="6273944" cy="1143000"/>
          </a:xfrm>
        </p:spPr>
        <p:txBody>
          <a:bodyPr/>
          <a:lstStyle/>
          <a:p>
            <a:r>
              <a:rPr lang="ru-RU" dirty="0" smtClean="0"/>
              <a:t>Юный художник.</a:t>
            </a:r>
            <a:endParaRPr lang="ru-RU" dirty="0"/>
          </a:p>
        </p:txBody>
      </p:sp>
      <p:pic>
        <p:nvPicPr>
          <p:cNvPr id="7" name="Рисунок 6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40760"/>
            <a:ext cx="6156176" cy="46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16632"/>
            <a:ext cx="6273944" cy="1143000"/>
          </a:xfrm>
        </p:spPr>
        <p:txBody>
          <a:bodyPr/>
          <a:lstStyle/>
          <a:p>
            <a:r>
              <a:rPr lang="ru-RU" dirty="0" smtClean="0"/>
              <a:t>Наши коллекции</a:t>
            </a:r>
            <a:endParaRPr lang="ru-RU" dirty="0"/>
          </a:p>
        </p:txBody>
      </p:sp>
      <p:pic>
        <p:nvPicPr>
          <p:cNvPr id="7" name="Рисунок 6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2705" b="21750"/>
          <a:stretch/>
        </p:blipFill>
        <p:spPr>
          <a:xfrm>
            <a:off x="357158" y="1196752"/>
            <a:ext cx="4536000" cy="25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70" y="3356991"/>
            <a:ext cx="4458513" cy="334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88640"/>
            <a:ext cx="3825672" cy="16561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Музыкальный центр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1" y="260648"/>
            <a:ext cx="4623978" cy="6165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840760" cy="580507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Методы и приемы: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  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Модель  </a:t>
            </a:r>
            <a:r>
              <a:rPr lang="ru-RU" sz="2800" dirty="0">
                <a:solidFill>
                  <a:schemeClr val="tx1"/>
                </a:solidFill>
              </a:rPr>
              <a:t>обследования предмета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Моделирование </a:t>
            </a:r>
            <a:r>
              <a:rPr lang="ru-RU" sz="2800" dirty="0">
                <a:solidFill>
                  <a:schemeClr val="tx1"/>
                </a:solidFill>
              </a:rPr>
              <a:t>ситуаций с участием персонажей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Индивидуально-личностное общение с ребенком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Поощрение  самостоятельности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Побуждение  и поддержка детских инициатив во всех видах деятельности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Оказание  поддержки развитию индивидуальности ребенка.</a:t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/>
          </a:p>
        </p:txBody>
      </p:sp>
      <p:pic>
        <p:nvPicPr>
          <p:cNvPr id="3" name="Рисунок 2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3635896" cy="2726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0" y="1097172"/>
            <a:ext cx="3888432" cy="51845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30128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Центр интеллектуального развития «</a:t>
            </a:r>
            <a:r>
              <a:rPr lang="ru-RU" dirty="0" err="1" smtClean="0"/>
              <a:t>Умничка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97006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188640"/>
            <a:ext cx="3033584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Лесная полянка.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0647"/>
            <a:ext cx="4227934" cy="56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9808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Маленькая лаборатория.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1" y="836712"/>
            <a:ext cx="3867894" cy="5157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93008"/>
            <a:ext cx="402991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20520"/>
            <a:ext cx="5580112" cy="41850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83918" cy="544522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Маленький строитель.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64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21592" y="980728"/>
            <a:ext cx="3212096" cy="19442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Уголок уединения.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468"/>
            <a:ext cx="446196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4" y="188640"/>
            <a:ext cx="3960440" cy="2970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8640"/>
            <a:ext cx="3779912" cy="2834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62571"/>
            <a:ext cx="2931790" cy="39090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3501007"/>
            <a:ext cx="2707464" cy="2496277"/>
          </a:xfrm>
        </p:spPr>
        <p:txBody>
          <a:bodyPr>
            <a:normAutofit/>
          </a:bodyPr>
          <a:lstStyle/>
          <a:p>
            <a:r>
              <a:rPr lang="ru-RU" dirty="0" smtClean="0"/>
              <a:t>Сюжетно – ролевые игры.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4" y="2636912"/>
            <a:ext cx="2520280" cy="33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Безопасное движение.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7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7224" y="274638"/>
            <a:ext cx="80764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Центр Двигательной активности.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40380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74638"/>
            <a:ext cx="8178111" cy="62507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Современный ребёнок, знаем – </a:t>
            </a:r>
            <a:br>
              <a:rPr lang="ru-RU" dirty="0" smtClean="0"/>
            </a:br>
            <a:r>
              <a:rPr lang="ru-RU" dirty="0" smtClean="0"/>
              <a:t>Уникальный и озорной.</a:t>
            </a:r>
            <a:br>
              <a:rPr lang="ru-RU" dirty="0" smtClean="0"/>
            </a:br>
            <a:r>
              <a:rPr lang="ru-RU" dirty="0" smtClean="0"/>
              <a:t>В жизни ждёт малыша экзамен.</a:t>
            </a:r>
            <a:br>
              <a:rPr lang="ru-RU" dirty="0" smtClean="0"/>
            </a:br>
            <a:r>
              <a:rPr lang="ru-RU" dirty="0" smtClean="0"/>
              <a:t>Да экзамен – то не простой</a:t>
            </a:r>
            <a:br>
              <a:rPr lang="ru-RU" dirty="0" smtClean="0"/>
            </a:br>
            <a:r>
              <a:rPr lang="ru-RU" dirty="0" smtClean="0"/>
              <a:t>Чтобы рос он и развивался.</a:t>
            </a:r>
            <a:br>
              <a:rPr lang="ru-RU" dirty="0" smtClean="0"/>
            </a:br>
            <a:r>
              <a:rPr lang="ru-RU" dirty="0" smtClean="0"/>
              <a:t>Успевал, чтобы там и тут,</a:t>
            </a:r>
            <a:br>
              <a:rPr lang="ru-RU" dirty="0" smtClean="0"/>
            </a:br>
            <a:r>
              <a:rPr lang="ru-RU" dirty="0"/>
              <a:t>М</a:t>
            </a:r>
            <a:r>
              <a:rPr lang="ru-RU" dirty="0" smtClean="0"/>
              <a:t>ы поможем ребёнку выбрать</a:t>
            </a:r>
            <a:br>
              <a:rPr lang="ru-RU" dirty="0" smtClean="0"/>
            </a:br>
            <a:r>
              <a:rPr lang="ru-RU" dirty="0" smtClean="0"/>
              <a:t>Личный, только его маршрут.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855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988840"/>
            <a:ext cx="7498080" cy="2007096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СПАСИБО ЗА ВНИМАНИЕ!</a:t>
            </a:r>
            <a:endParaRPr lang="ru-RU" sz="4400" b="1" dirty="0"/>
          </a:p>
        </p:txBody>
      </p:sp>
      <p:pic>
        <p:nvPicPr>
          <p:cNvPr id="3" name="Рисунок 2" descr="Рисунок1"/>
          <p:cNvPicPr/>
          <p:nvPr/>
        </p:nvPicPr>
        <p:blipFill>
          <a:blip r:embed="rId2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5072074"/>
            <a:ext cx="1000132" cy="156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85375"/>
            <a:ext cx="2756755" cy="3675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36" y="188641"/>
            <a:ext cx="2754305" cy="367240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Игровая деятельность детей.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807" y="2204864"/>
            <a:ext cx="3147814" cy="41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7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Игровая деятельность детей.</a:t>
            </a:r>
            <a:endParaRPr lang="ru-RU" dirty="0"/>
          </a:p>
        </p:txBody>
      </p:sp>
      <p:pic>
        <p:nvPicPr>
          <p:cNvPr id="5" name="Рисунок 4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033" r="-16251" b="980"/>
          <a:stretch/>
        </p:blipFill>
        <p:spPr>
          <a:xfrm>
            <a:off x="5256000" y="1268760"/>
            <a:ext cx="3852000" cy="525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06" y="1993465"/>
            <a:ext cx="5071721" cy="38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1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4522"/>
            <a:ext cx="3987282" cy="29904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3936437" cy="2952328"/>
          </a:xfrm>
          <a:prstGeom prst="rect">
            <a:avLst/>
          </a:prstGeom>
        </p:spPr>
      </p:pic>
      <p:pic>
        <p:nvPicPr>
          <p:cNvPr id="3" name="Рисунок 2" descr="Рисунок1"/>
          <p:cNvPicPr/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3024336" cy="4032448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620688"/>
            <a:ext cx="2226511" cy="2968681"/>
          </a:xfr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37358"/>
            <a:ext cx="3896924" cy="5195898"/>
          </a:xfrm>
        </p:spPr>
      </p:pic>
      <p:sp>
        <p:nvSpPr>
          <p:cNvPr id="11" name="TextBox 10"/>
          <p:cNvSpPr txBox="1"/>
          <p:nvPr/>
        </p:nvSpPr>
        <p:spPr>
          <a:xfrm>
            <a:off x="2195736" y="332656"/>
            <a:ext cx="6642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Игровая деятельность детей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924944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3024336" cy="4032448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620688"/>
            <a:ext cx="2226511" cy="296868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33356"/>
            <a:ext cx="3617671" cy="4824536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37358"/>
            <a:ext cx="3896924" cy="519589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74" y="1196752"/>
            <a:ext cx="3942438" cy="5256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5736" y="332656"/>
            <a:ext cx="6642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Игровая деятельность детей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51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"/>
          <p:cNvPicPr/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857892"/>
            <a:ext cx="500066" cy="8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3024336" cy="4032448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620688"/>
            <a:ext cx="2226511" cy="2968681"/>
          </a:xfrm>
        </p:spPr>
      </p:pic>
      <p:pic>
        <p:nvPicPr>
          <p:cNvPr id="8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37358"/>
            <a:ext cx="3896924" cy="519589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52512"/>
            <a:ext cx="3618403" cy="48245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52512"/>
            <a:ext cx="3618402" cy="48245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7744" y="332656"/>
            <a:ext cx="5303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Игровая деятельность детей</a:t>
            </a:r>
          </a:p>
        </p:txBody>
      </p:sp>
    </p:spTree>
    <p:extLst>
      <p:ext uri="{BB962C8B-B14F-4D97-AF65-F5344CB8AC3E}">
        <p14:creationId xmlns:p14="http://schemas.microsoft.com/office/powerpoint/2010/main" val="29814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1747</TotalTime>
  <Words>261</Words>
  <Application>Microsoft Office PowerPoint</Application>
  <PresentationFormat>Экран (4:3)</PresentationFormat>
  <Paragraphs>56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Солнцестояние</vt:lpstr>
      <vt:lpstr>МКДОУ д\с №4г. Заволжска. 2-я младшая группа « Непоседы» Воспитатель: Заборова Юлия Сергеевна. </vt:lpstr>
      <vt:lpstr>Условия организации развивающей среды: </vt:lpstr>
      <vt:lpstr>       Принципы:  Деятельности - стимулирование детей на активный поиск новых знаний в совместной деятельности с взрослым, в игре и в самостоятельной деятельности. Вариативности - предоставление ребенку возможности для оптимального самовыражения через осуществление права выбора, самостоятельного выхода из проблемной ситуации. Креативности - создание ситуаций, в которых ребенок может реализовать свой творческий потенциал через совместную и индивидуальную деятельность. </vt:lpstr>
      <vt:lpstr>Методы и приемы:    Модель  обследования предмета  Моделирование ситуаций с участием персонажей Индивидуально-личностное общение с ребенком Поощрение  самостоятельности Побуждение  и поддержка детских инициатив во всех видах деятельности Оказание  поддержки развитию индивидуальности ребенка. </vt:lpstr>
      <vt:lpstr>Игровая деятельность детей.</vt:lpstr>
      <vt:lpstr>Игровая деятельность детей.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Познавательно – исследовательская  деятельность</vt:lpstr>
      <vt:lpstr>Познавательно – исследовательская деятельность</vt:lpstr>
      <vt:lpstr>Познавательно – исследовательская  деятельность</vt:lpstr>
      <vt:lpstr>Познавательно – исследовательская  деятельность</vt:lpstr>
      <vt:lpstr>Познавательно – исследовательская  деятельность</vt:lpstr>
      <vt:lpstr>Конструктивная деятельность</vt:lpstr>
      <vt:lpstr>                                           Конструктивная                                     деятельность.</vt:lpstr>
      <vt:lpstr>                                   Конструктивная                                     деятельность.</vt:lpstr>
      <vt:lpstr>                                                                        Художественная                                      деятельность.</vt:lpstr>
      <vt:lpstr>                                                                        Художественная                                      деятельность.</vt:lpstr>
      <vt:lpstr>                                                                        Художественная                                      деятельность.</vt:lpstr>
      <vt:lpstr>Художественная  деятельность.</vt:lpstr>
      <vt:lpstr>«Наше творчество» выставки.</vt:lpstr>
      <vt:lpstr>Трудовая деятельность.</vt:lpstr>
      <vt:lpstr>Трудовая деятельность.</vt:lpstr>
      <vt:lpstr>Минипортфолио на кабинке ребенка с кармашками для индивидуальных заданий.</vt:lpstr>
      <vt:lpstr>«Домик настроения»</vt:lpstr>
      <vt:lpstr>Авторские папки детей с рисунками и аппликациями.</vt:lpstr>
      <vt:lpstr>Наши достижения!  Звезда недели!</vt:lpstr>
      <vt:lpstr>Поздравление к дню рождения!</vt:lpstr>
      <vt:lpstr>Ребенок переворачивает картинку со своей фотографией, когда приходит в детский сад.</vt:lpstr>
      <vt:lpstr>Театральный центр.</vt:lpstr>
      <vt:lpstr>Центр «Наряжайка»</vt:lpstr>
      <vt:lpstr>Первая буква имени ребёнка на стульях и стол с цифрами.</vt:lpstr>
      <vt:lpstr>«Мы все съели на обед»!</vt:lpstr>
      <vt:lpstr>Книжный уголок.</vt:lpstr>
      <vt:lpstr>Юный художник.</vt:lpstr>
      <vt:lpstr>Наши коллекции</vt:lpstr>
      <vt:lpstr>Музыкальный центр</vt:lpstr>
      <vt:lpstr>Центр интеллектуального развития «Умничка».</vt:lpstr>
      <vt:lpstr>Лесная полянка.</vt:lpstr>
      <vt:lpstr>Маленькая лаборатория.</vt:lpstr>
      <vt:lpstr>Маленький строитель.</vt:lpstr>
      <vt:lpstr>Уголок уединения.</vt:lpstr>
      <vt:lpstr>Сюжетно – ролевые игры.</vt:lpstr>
      <vt:lpstr>Безопасное движение.</vt:lpstr>
      <vt:lpstr>Центр Двигательной активности.</vt:lpstr>
      <vt:lpstr>Современный ребёнок, знаем –  Уникальный и озорной. В жизни ждёт малыша экзамен. Да экзамен – то не простой Чтобы рос он и развивался. Успевал, чтобы там и тут, Мы поможем ребёнку выбрать Личный, только его маршрут.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о проделанной работе</dc:title>
  <dc:creator>Pigmey</dc:creator>
  <cp:lastModifiedBy>dg</cp:lastModifiedBy>
  <cp:revision>100</cp:revision>
  <dcterms:created xsi:type="dcterms:W3CDTF">8502-01-13T17:06:08Z</dcterms:created>
  <dcterms:modified xsi:type="dcterms:W3CDTF">2016-04-01T08:19:39Z</dcterms:modified>
</cp:coreProperties>
</file>